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01" r:id="rId2"/>
    <p:sldId id="318" r:id="rId3"/>
    <p:sldId id="319" r:id="rId4"/>
    <p:sldId id="320" r:id="rId5"/>
    <p:sldId id="323" r:id="rId6"/>
    <p:sldId id="325" r:id="rId7"/>
    <p:sldId id="326" r:id="rId8"/>
    <p:sldId id="327" r:id="rId9"/>
    <p:sldId id="328" r:id="rId10"/>
    <p:sldId id="329" r:id="rId11"/>
    <p:sldId id="330" r:id="rId12"/>
    <p:sldId id="332" r:id="rId13"/>
    <p:sldId id="333" r:id="rId14"/>
    <p:sldId id="335" r:id="rId15"/>
    <p:sldId id="334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3654822335025"/>
          <c:y val="8.1745607903809761E-2"/>
          <c:w val="0.72758037225042305"/>
          <c:h val="0.435462004539350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Sheet1!$A$2:$A$12</c:f>
              <c:strCache>
                <c:ptCount val="10"/>
                <c:pt idx="0">
                  <c:v>Дети с синдромом Дауна</c:v>
                </c:pt>
                <c:pt idx="1">
                  <c:v> Дети Аутисты</c:v>
                </c:pt>
                <c:pt idx="2">
                  <c:v>Алалия</c:v>
                </c:pt>
                <c:pt idx="3">
                  <c:v>Заболевания сердечно-сосудистой системы</c:v>
                </c:pt>
                <c:pt idx="4">
                  <c:v>Кожные заболевания</c:v>
                </c:pt>
                <c:pt idx="5">
                  <c:v>Нарушения зрения</c:v>
                </c:pt>
                <c:pt idx="6">
                  <c:v>Эпилепсия</c:v>
                </c:pt>
                <c:pt idx="7">
                  <c:v>ДЦП</c:v>
                </c:pt>
                <c:pt idx="8">
                  <c:v>Аутопатичные проявления</c:v>
                </c:pt>
                <c:pt idx="9">
                  <c:v>обшее количесто детей- инвалидов в ДОУ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61248"/>
        <c:axId val="5067136"/>
        <c:axId val="0"/>
      </c:bar3DChart>
      <c:catAx>
        <c:axId val="5061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067136"/>
        <c:crosses val="autoZero"/>
        <c:auto val="0"/>
        <c:lblAlgn val="ctr"/>
        <c:lblOffset val="100"/>
        <c:noMultiLvlLbl val="0"/>
      </c:catAx>
      <c:valAx>
        <c:axId val="506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061248"/>
        <c:crosses val="autoZero"/>
        <c:crossBetween val="between"/>
      </c:valAx>
      <c:spPr>
        <a:noFill/>
        <a:ln w="23798">
          <a:noFill/>
        </a:ln>
      </c:spPr>
    </c:plotArea>
    <c:plotVisOnly val="1"/>
    <c:dispBlanksAs val="gap"/>
    <c:showDLblsOverMax val="0"/>
  </c:chart>
  <c:txPr>
    <a:bodyPr/>
    <a:lstStyle/>
    <a:p>
      <a:pPr>
        <a:defRPr sz="1687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0AA3A-0E1C-43E6-B8A8-96EE46E36437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587AF-86A5-4ABD-A4B1-9838618848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3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CB992D-CB48-41CB-912A-50CEE9D566DE}" type="slidenum">
              <a:rPr lang="ru-RU" altLang="ru-RU" smtClean="0"/>
              <a:pPr eaLnBrk="1" hangingPunct="1"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CB992D-CB48-41CB-912A-50CEE9D566DE}" type="slidenum">
              <a:rPr lang="ru-RU" altLang="ru-RU" smtClean="0"/>
              <a:pPr eaLnBrk="1" hangingPunct="1">
                <a:spcBef>
                  <a:spcPct val="0"/>
                </a:spcBef>
              </a:pPr>
              <a:t>12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noFill/>
        </p:spPr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75724"/>
            <a:ext cx="8712968" cy="361737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C00000"/>
                </a:solidFill>
              </a:rPr>
              <a:t/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Муниципальное дошкольное образовательное бюджетное учреждения детский сад комбинированного вида №125 г. Сочи</a:t>
            </a: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2000" b="1" u="sng" dirty="0" smtClean="0">
                <a:solidFill>
                  <a:srgbClr val="C00000"/>
                </a:solidFill>
              </a:rPr>
              <a:t>Инновационный проект</a:t>
            </a:r>
            <a:br>
              <a:rPr lang="ru-RU" sz="2000" b="1" u="sng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«Модель инклюзивного образования для детей с ограниченными возможностями здоровья в условиях детского сада комбинированного вида »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67539" y="4577916"/>
            <a:ext cx="85689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/>
              <a:t>Авторы: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 Казанцева С.Ф</a:t>
            </a:r>
            <a:r>
              <a:rPr lang="ru-RU" sz="1600" b="1" dirty="0" smtClean="0"/>
              <a:t>.,  </a:t>
            </a:r>
            <a:r>
              <a:rPr lang="ru-RU" sz="1600" b="1" dirty="0"/>
              <a:t>заведующий </a:t>
            </a:r>
            <a:r>
              <a:rPr lang="ru-RU" sz="1600" b="1" dirty="0" smtClean="0"/>
              <a:t>МДОБУ </a:t>
            </a:r>
          </a:p>
          <a:p>
            <a:pPr algn="r"/>
            <a:r>
              <a:rPr lang="ru-RU" sz="1600" b="1" dirty="0" err="1" smtClean="0"/>
              <a:t>Переверзева</a:t>
            </a:r>
            <a:r>
              <a:rPr lang="ru-RU" sz="1600" b="1" dirty="0" smtClean="0"/>
              <a:t> Ю. В.,  заместитель заведующего по ВМР МДОБУ </a:t>
            </a:r>
          </a:p>
          <a:p>
            <a:pPr algn="r"/>
            <a:r>
              <a:rPr lang="ru-RU" sz="1600" b="1" dirty="0" smtClean="0"/>
              <a:t>Авдонина Н.В., учитель-логопед МДОБУ. </a:t>
            </a:r>
          </a:p>
          <a:p>
            <a:pPr algn="r"/>
            <a:r>
              <a:rPr lang="ru-RU" sz="1600" b="1" dirty="0" smtClean="0"/>
              <a:t>Научный руководитель:</a:t>
            </a:r>
          </a:p>
          <a:p>
            <a:pPr algn="r"/>
            <a:r>
              <a:rPr lang="ru-RU" sz="1600" b="1" dirty="0" smtClean="0"/>
              <a:t> </a:t>
            </a:r>
            <a:r>
              <a:rPr lang="ru-RU" sz="1600" b="1" dirty="0"/>
              <a:t>Белоусова </a:t>
            </a:r>
            <a:r>
              <a:rPr lang="ru-RU" sz="1600" b="1" dirty="0" smtClean="0"/>
              <a:t>Т.Н., ведущий специалист отдела общего  и профессионального сопровождения инновационных проектов УОН администрации  города Сочи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171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8352928" cy="792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критерии и  показатели эффективности роста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7416824" cy="7200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 роста эффективности деятельности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3344" y="2221049"/>
            <a:ext cx="3312368" cy="4158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221050"/>
            <a:ext cx="3447231" cy="4158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1" y="2780928"/>
            <a:ext cx="7407671" cy="79208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детей с ОВЗ с включением в инклюзивную практику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4854" y="2852937"/>
            <a:ext cx="1440160" cy="32403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детей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852936"/>
            <a:ext cx="1440160" cy="32403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74318" y="2636912"/>
            <a:ext cx="0" cy="1371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07807" y="2636912"/>
            <a:ext cx="0" cy="1371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99591" y="3645024"/>
            <a:ext cx="7407671" cy="93610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детей-инвалидов, с включением в инклюзивную практику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4854" y="3717032"/>
            <a:ext cx="1440160" cy="3600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ребенка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3717032"/>
            <a:ext cx="1440160" cy="3600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 детей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484934" y="2028477"/>
            <a:ext cx="2015058" cy="192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32560" y="2028477"/>
            <a:ext cx="2083656" cy="192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899591" y="4725144"/>
            <a:ext cx="7407671" cy="93610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детей, участвующих в проекте,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проекту «Добровольцы-детям»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725663" y="4869160"/>
            <a:ext cx="1440160" cy="33945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детей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64088" y="4869160"/>
            <a:ext cx="2736304" cy="33945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282 детей + 10 школьников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99592" y="5805264"/>
            <a:ext cx="740767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социальных партнеров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58218" y="5949280"/>
            <a:ext cx="1407605" cy="2880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5796136" y="5949280"/>
            <a:ext cx="1440160" cy="2880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6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5"/>
            <a:ext cx="8352928" cy="792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критерии и  показатели эффективности роста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40768"/>
            <a:ext cx="7416824" cy="7200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показатели роста эффективности деятельности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3344" y="2221049"/>
            <a:ext cx="3312368" cy="415863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221050"/>
            <a:ext cx="3447231" cy="4158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1" y="2780928"/>
            <a:ext cx="7407671" cy="8640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общественных организаций инвалидов, принимающих участие в реализации проекта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4854" y="2852937"/>
            <a:ext cx="1440160" cy="32403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2852936"/>
            <a:ext cx="1440160" cy="32403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74318" y="2636912"/>
            <a:ext cx="0" cy="1371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507807" y="2636912"/>
            <a:ext cx="0" cy="1371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99591" y="3717032"/>
            <a:ext cx="7407671" cy="864096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мероприятий по распространению инновационных технологий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4854" y="3789040"/>
            <a:ext cx="1440160" cy="3600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3789040"/>
            <a:ext cx="1440160" cy="36004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2484934" y="2028477"/>
            <a:ext cx="2015058" cy="192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32560" y="2028477"/>
            <a:ext cx="2083656" cy="1925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899591" y="4725144"/>
            <a:ext cx="7407671" cy="93610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изданных методических материалов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725663" y="4869160"/>
            <a:ext cx="1440160" cy="33945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796136" y="4869160"/>
            <a:ext cx="1440160" cy="33945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899592" y="5949280"/>
            <a:ext cx="7407670" cy="7200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изданий в СМИ по трансляции инновационной практики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58218" y="6048300"/>
            <a:ext cx="1375049" cy="2610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012160" y="6048300"/>
            <a:ext cx="1296144" cy="26102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1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AutoShape 4"/>
          <p:cNvSpPr>
            <a:spLocks noChangeArrowheads="1"/>
          </p:cNvSpPr>
          <p:nvPr/>
        </p:nvSpPr>
        <p:spPr bwMode="auto">
          <a:xfrm>
            <a:off x="250825" y="2636838"/>
            <a:ext cx="3319463" cy="163449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66"/>
              </a:gs>
              <a:gs pos="50000">
                <a:srgbClr val="FFFFFF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Востребованность вариативных форм обучения детей с ограниченными возможностями здоровья.</a:t>
            </a: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>
            <a:off x="2571750" y="4668838"/>
            <a:ext cx="3527425" cy="10215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F9F"/>
              </a:gs>
              <a:gs pos="50000">
                <a:srgbClr val="FFFFFF"/>
              </a:gs>
              <a:gs pos="100000">
                <a:srgbClr val="FF9F9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механизм управления инновационным проектом</a:t>
            </a:r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1908175" y="476250"/>
            <a:ext cx="5526088" cy="1947565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FF9595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инновационной деятельности</a:t>
            </a:r>
            <a:endParaRPr lang="ru-RU" alt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48" name="Group 8"/>
          <p:cNvGrpSpPr>
            <a:grpSpLocks/>
          </p:cNvGrpSpPr>
          <p:nvPr/>
        </p:nvGrpSpPr>
        <p:grpSpPr bwMode="auto">
          <a:xfrm rot="-8927571" flipH="1" flipV="1">
            <a:off x="3844927" y="2711063"/>
            <a:ext cx="1709738" cy="2012950"/>
            <a:chOff x="1109" y="1171"/>
            <a:chExt cx="1645" cy="924"/>
          </a:xfrm>
        </p:grpSpPr>
        <p:sp>
          <p:nvSpPr>
            <p:cNvPr id="35857" name="Freeform 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Freeform 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Freeform 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Freeform 1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653" name="Group 13"/>
          <p:cNvGrpSpPr>
            <a:grpSpLocks/>
          </p:cNvGrpSpPr>
          <p:nvPr/>
        </p:nvGrpSpPr>
        <p:grpSpPr bwMode="auto">
          <a:xfrm rot="391114">
            <a:off x="6588125" y="1341438"/>
            <a:ext cx="1636713" cy="1039812"/>
            <a:chOff x="1109" y="1171"/>
            <a:chExt cx="1645" cy="924"/>
          </a:xfrm>
        </p:grpSpPr>
        <p:sp>
          <p:nvSpPr>
            <p:cNvPr id="35853" name="Freeform 14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Freeform 15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Freeform 16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Freeform 17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58" name="AutoShape 18"/>
          <p:cNvSpPr>
            <a:spLocks noChangeArrowheads="1"/>
          </p:cNvSpPr>
          <p:nvPr/>
        </p:nvSpPr>
        <p:spPr bwMode="auto">
          <a:xfrm>
            <a:off x="5597525" y="2654300"/>
            <a:ext cx="3319463" cy="255389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66"/>
              </a:gs>
              <a:gs pos="50000">
                <a:srgbClr val="FFFFFF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МДОБУ №125 – системное звено инклюзивной оси в г. Сочи, с 2014 года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базовой  площадкой 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городской программы «Разные возможности образования» </a:t>
            </a:r>
          </a:p>
        </p:txBody>
      </p:sp>
      <p:grpSp>
        <p:nvGrpSpPr>
          <p:cNvPr id="112659" name="Group 19"/>
          <p:cNvGrpSpPr>
            <a:grpSpLocks/>
          </p:cNvGrpSpPr>
          <p:nvPr/>
        </p:nvGrpSpPr>
        <p:grpSpPr bwMode="auto">
          <a:xfrm flipH="1">
            <a:off x="1187450" y="1412875"/>
            <a:ext cx="1649413" cy="1085850"/>
            <a:chOff x="1109" y="1171"/>
            <a:chExt cx="1645" cy="924"/>
          </a:xfrm>
        </p:grpSpPr>
        <p:sp>
          <p:nvSpPr>
            <p:cNvPr id="35849" name="Freeform 20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Freeform 21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Freeform 22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Freeform 23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2771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nimBg="1" autoUpdateAnimBg="0"/>
      <p:bldP spid="112645" grpId="0" animBg="1" autoUpdateAnimBg="0"/>
      <p:bldP spid="112647" grpId="0" animBg="1" autoUpdateAnimBg="0"/>
      <p:bldP spid="11265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439" y="548680"/>
            <a:ext cx="7125113" cy="9244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7992888" cy="7452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реального права для детей с ограниченными возможностями здоровья на инклюзивное образование по месту жительства, а также соблюдения прав родителей своих  детей на выбор образовательного учреждения.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20888"/>
            <a:ext cx="7992888" cy="15121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жизни особого ребенка и его семьи, не ухудшающая, в то же время, качества жизни других участников образовательного процесса, и создание необходимых условий для достижения успеха в социальной адаптации и образовании всеми  без исключения детьми, независимо от их индивидуальных особенностей, учебных достижений, языка, культуры, их психических и физических возможностей.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77072"/>
            <a:ext cx="8064896" cy="86409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 будут полезны для становления и развития инклюзивной практики на территории г. Сочи, Краснодарского края.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085184"/>
            <a:ext cx="7992888" cy="127444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разработанные в рамках проекта, будут обобщены в «Методическую копилку» и могут быть полезны дошкольным образовательным учреждениям Краснодарского края, реализующих инклюзивное образование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294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119553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инновации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6247" y="1556792"/>
            <a:ext cx="7272808" cy="9361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стажировочной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 для работников дошкольных организаций города по теме проекта.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6247" y="2636912"/>
            <a:ext cx="7272808" cy="15121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разработанной технологии в муниципальные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краевые ДОО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6247" y="4365104"/>
            <a:ext cx="7272808" cy="165618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включение в практику инновационных форм работы с детьми с ОВЗ и детьми-инвалидами, развитие толерантного отношения общества к детям, нуждающимся в заботе и внимании.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908721"/>
            <a:ext cx="7117180" cy="273630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76" y="188987"/>
            <a:ext cx="3744912" cy="25733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9057" y="4149080"/>
            <a:ext cx="3887788" cy="2578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9058" y="188987"/>
            <a:ext cx="3887788" cy="257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76" y="4149080"/>
            <a:ext cx="3744911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66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6"/>
          <p:cNvSpPr>
            <a:spLocks noGrp="1"/>
          </p:cNvSpPr>
          <p:nvPr>
            <p:ph type="title"/>
          </p:nvPr>
        </p:nvSpPr>
        <p:spPr>
          <a:xfrm>
            <a:off x="0" y="227013"/>
            <a:ext cx="7696200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групп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124744"/>
            <a:ext cx="4176464" cy="5415756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6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  для детей от </a:t>
            </a: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 до </a:t>
            </a: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-ми лет: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</a:t>
            </a: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 компенсирующей направленности: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для детей с тяжелыми нарушениями речи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для детей с задержкой психического развития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группы для  детей с нарушением зрения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общеразвивающих групп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8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8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ГКП «Особый ребенок»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sz="1400" b="1" i="1" dirty="0" smtClean="0">
              <a:solidFill>
                <a:schemeClr val="bg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 i="1" dirty="0" smtClean="0">
              <a:solidFill>
                <a:srgbClr val="7030A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b="1" i="1" dirty="0" smtClean="0">
              <a:solidFill>
                <a:schemeClr val="bg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b="1" i="1" dirty="0" smtClean="0">
              <a:solidFill>
                <a:schemeClr val="bg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b="1" dirty="0" smtClean="0">
              <a:solidFill>
                <a:schemeClr val="bg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400" b="1" dirty="0" smtClean="0">
              <a:solidFill>
                <a:schemeClr val="bg2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400" b="1" dirty="0" smtClean="0">
                <a:cs typeface="Arial" charset="0"/>
              </a:rPr>
              <a:t> </a:t>
            </a: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6602"/>
            <a:ext cx="4067175" cy="338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40"/>
            <a:ext cx="4067175" cy="2903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367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8856984" cy="864096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</a:t>
            </a: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комплекса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 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Соотношение: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ОВЗ)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(без ОВЗ).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01.11.2017 г.  -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ребенка-инвалида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группы 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ребенка 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них 3 инвалида).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компенсирующей  направленности –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ребенка 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них 12 инвалидов).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ГКП «Особый ребенок»  -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 них 8 инвалидов).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0702"/>
              </p:ext>
            </p:extLst>
          </p:nvPr>
        </p:nvGraphicFramePr>
        <p:xfrm>
          <a:off x="251520" y="2564904"/>
          <a:ext cx="8721155" cy="4218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33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ель внедрения инновационного проекта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7" y="1916832"/>
            <a:ext cx="5112568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модель инклюзивного образования для детей с ограниченными возможностями здоровья в условиях детского сада комбинированного вида.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3070185" cy="2075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096344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4509120"/>
            <a:ext cx="3384376" cy="2219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8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8" name="AutoShape 18"/>
          <p:cNvSpPr>
            <a:spLocks noChangeArrowheads="1"/>
          </p:cNvSpPr>
          <p:nvPr/>
        </p:nvSpPr>
        <p:spPr bwMode="auto">
          <a:xfrm rot="10800000" flipV="1">
            <a:off x="5940152" y="3342494"/>
            <a:ext cx="3203848" cy="57888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FF66"/>
              </a:gs>
              <a:gs pos="50000">
                <a:srgbClr val="FFFFFF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Содержательный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4" name="AutoShape 4"/>
          <p:cNvSpPr>
            <a:spLocks noChangeArrowheads="1"/>
          </p:cNvSpPr>
          <p:nvPr/>
        </p:nvSpPr>
        <p:spPr bwMode="auto">
          <a:xfrm rot="10800000" flipV="1">
            <a:off x="4889" y="3342493"/>
            <a:ext cx="3384373" cy="599123"/>
          </a:xfrm>
          <a:prstGeom prst="roundRect">
            <a:avLst>
              <a:gd name="adj" fmla="val 22275"/>
            </a:avLst>
          </a:prstGeom>
          <a:gradFill rotWithShape="0">
            <a:gsLst>
              <a:gs pos="0">
                <a:srgbClr val="66FF66"/>
              </a:gs>
              <a:gs pos="50000">
                <a:srgbClr val="FFFFFF"/>
              </a:gs>
              <a:gs pos="100000">
                <a:srgbClr val="66FF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Целевой</a:t>
            </a:r>
            <a:endParaRPr lang="ru-RU" alt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5" name="AutoShape 5"/>
          <p:cNvSpPr>
            <a:spLocks noChangeArrowheads="1"/>
          </p:cNvSpPr>
          <p:nvPr/>
        </p:nvSpPr>
        <p:spPr bwMode="auto">
          <a:xfrm>
            <a:off x="2123728" y="5142210"/>
            <a:ext cx="5472608" cy="57888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9F9F"/>
              </a:gs>
              <a:gs pos="50000">
                <a:srgbClr val="FFFFFF"/>
              </a:gs>
              <a:gs pos="100000">
                <a:srgbClr val="FF9F9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Symbol" pitchFamily="18" charset="2"/>
              <a:buNone/>
            </a:pP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Методический </a:t>
            </a:r>
            <a:endParaRPr lang="ru-RU" alt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47" name="Oval 7"/>
          <p:cNvSpPr>
            <a:spLocks noChangeArrowheads="1"/>
          </p:cNvSpPr>
          <p:nvPr/>
        </p:nvSpPr>
        <p:spPr bwMode="auto">
          <a:xfrm>
            <a:off x="2771800" y="1412777"/>
            <a:ext cx="3635641" cy="3245941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100000">
                <a:srgbClr val="FF9595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 typeface="Symbol" pitchFamily="18" charset="2"/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психолого-педагогической поддержки инклюзивных процессов в ДОУ</a:t>
            </a: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48" name="Group 8"/>
          <p:cNvGrpSpPr>
            <a:grpSpLocks/>
          </p:cNvGrpSpPr>
          <p:nvPr/>
        </p:nvGrpSpPr>
        <p:grpSpPr bwMode="auto">
          <a:xfrm rot="11956140" flipH="1" flipV="1">
            <a:off x="4341540" y="4336374"/>
            <a:ext cx="837574" cy="818124"/>
            <a:chOff x="765" y="734"/>
            <a:chExt cx="1989" cy="1361"/>
          </a:xfrm>
        </p:grpSpPr>
        <p:sp>
          <p:nvSpPr>
            <p:cNvPr id="35857" name="Freeform 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Freeform 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Freeform 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60" name="Freeform 12"/>
            <p:cNvSpPr>
              <a:spLocks/>
            </p:cNvSpPr>
            <p:nvPr/>
          </p:nvSpPr>
          <p:spPr bwMode="auto">
            <a:xfrm>
              <a:off x="765" y="734"/>
              <a:ext cx="1989" cy="1260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653" name="Group 13"/>
          <p:cNvGrpSpPr>
            <a:grpSpLocks/>
          </p:cNvGrpSpPr>
          <p:nvPr/>
        </p:nvGrpSpPr>
        <p:grpSpPr bwMode="auto">
          <a:xfrm rot="391114">
            <a:off x="6409369" y="2839677"/>
            <a:ext cx="1895230" cy="505850"/>
            <a:chOff x="1109" y="1171"/>
            <a:chExt cx="1645" cy="924"/>
          </a:xfrm>
        </p:grpSpPr>
        <p:sp>
          <p:nvSpPr>
            <p:cNvPr id="35853" name="Freeform 14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Freeform 15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Freeform 16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Freeform 17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659" name="Group 19"/>
          <p:cNvGrpSpPr>
            <a:grpSpLocks/>
          </p:cNvGrpSpPr>
          <p:nvPr/>
        </p:nvGrpSpPr>
        <p:grpSpPr bwMode="auto">
          <a:xfrm flipH="1">
            <a:off x="755573" y="2526698"/>
            <a:ext cx="1728193" cy="815795"/>
            <a:chOff x="1109" y="1171"/>
            <a:chExt cx="1645" cy="924"/>
          </a:xfrm>
        </p:grpSpPr>
        <p:sp>
          <p:nvSpPr>
            <p:cNvPr id="35849" name="Freeform 20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Freeform 21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Freeform 22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Freeform 23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dist="35921" dir="2700000" algn="ctr" rotWithShape="0">
                <a:srgbClr val="FFFF0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18939" cy="79208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инновационной деятельности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1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1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8" grpId="0" animBg="1" autoUpdateAnimBg="0"/>
      <p:bldP spid="112644" grpId="0" animBg="1" autoUpdateAnimBg="0"/>
      <p:bldP spid="112645" grpId="0" animBg="1" autoUpdateAnimBg="0"/>
      <p:bldP spid="11264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323528" y="44450"/>
            <a:ext cx="84969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ru-RU" alt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3" y="690782"/>
            <a:ext cx="8568951" cy="5697815"/>
            <a:chOff x="1097682" y="561459"/>
            <a:chExt cx="7362656" cy="5891877"/>
          </a:xfrm>
        </p:grpSpPr>
        <p:sp>
          <p:nvSpPr>
            <p:cNvPr id="7" name="Полилиния 6"/>
            <p:cNvSpPr/>
            <p:nvPr/>
          </p:nvSpPr>
          <p:spPr>
            <a:xfrm>
              <a:off x="3272960" y="561459"/>
              <a:ext cx="3516858" cy="1748664"/>
            </a:xfrm>
            <a:custGeom>
              <a:avLst/>
              <a:gdLst>
                <a:gd name="connsiteX0" fmla="*/ 0 w 1930309"/>
                <a:gd name="connsiteY0" fmla="*/ 622994 h 1245988"/>
                <a:gd name="connsiteX1" fmla="*/ 965155 w 1930309"/>
                <a:gd name="connsiteY1" fmla="*/ 0 h 1245988"/>
                <a:gd name="connsiteX2" fmla="*/ 1930310 w 1930309"/>
                <a:gd name="connsiteY2" fmla="*/ 622994 h 1245988"/>
                <a:gd name="connsiteX3" fmla="*/ 965155 w 1930309"/>
                <a:gd name="connsiteY3" fmla="*/ 1245988 h 1245988"/>
                <a:gd name="connsiteX4" fmla="*/ 0 w 1930309"/>
                <a:gd name="connsiteY4" fmla="*/ 622994 h 124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0309" h="1245988">
                  <a:moveTo>
                    <a:pt x="0" y="622994"/>
                  </a:moveTo>
                  <a:cubicBezTo>
                    <a:pt x="0" y="278924"/>
                    <a:pt x="432115" y="0"/>
                    <a:pt x="965155" y="0"/>
                  </a:cubicBezTo>
                  <a:cubicBezTo>
                    <a:pt x="1498195" y="0"/>
                    <a:pt x="1930310" y="278924"/>
                    <a:pt x="1930310" y="622994"/>
                  </a:cubicBezTo>
                  <a:cubicBezTo>
                    <a:pt x="1930310" y="967064"/>
                    <a:pt x="1498195" y="1245988"/>
                    <a:pt x="965155" y="1245988"/>
                  </a:cubicBezTo>
                  <a:cubicBezTo>
                    <a:pt x="432115" y="1245988"/>
                    <a:pt x="0" y="967064"/>
                    <a:pt x="0" y="6229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03007" tIns="202791" rIns="303007" bIns="202791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Разработка современной модели инклюзивного образования</a:t>
              </a: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903050" y="2236049"/>
              <a:ext cx="3388720" cy="1068719"/>
            </a:xfrm>
            <a:custGeom>
              <a:avLst/>
              <a:gdLst>
                <a:gd name="connsiteX0" fmla="*/ 0 w 2889396"/>
                <a:gd name="connsiteY0" fmla="*/ 622994 h 1245988"/>
                <a:gd name="connsiteX1" fmla="*/ 1444698 w 2889396"/>
                <a:gd name="connsiteY1" fmla="*/ 0 h 1245988"/>
                <a:gd name="connsiteX2" fmla="*/ 2889396 w 2889396"/>
                <a:gd name="connsiteY2" fmla="*/ 622994 h 1245988"/>
                <a:gd name="connsiteX3" fmla="*/ 1444698 w 2889396"/>
                <a:gd name="connsiteY3" fmla="*/ 1245988 h 1245988"/>
                <a:gd name="connsiteX4" fmla="*/ 0 w 2889396"/>
                <a:gd name="connsiteY4" fmla="*/ 622994 h 124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396" h="1245988">
                  <a:moveTo>
                    <a:pt x="0" y="622994"/>
                  </a:moveTo>
                  <a:cubicBezTo>
                    <a:pt x="0" y="278924"/>
                    <a:pt x="646813" y="0"/>
                    <a:pt x="1444698" y="0"/>
                  </a:cubicBezTo>
                  <a:cubicBezTo>
                    <a:pt x="2242583" y="0"/>
                    <a:pt x="2889396" y="278924"/>
                    <a:pt x="2889396" y="622994"/>
                  </a:cubicBezTo>
                  <a:cubicBezTo>
                    <a:pt x="2889396" y="967064"/>
                    <a:pt x="2242583" y="1245988"/>
                    <a:pt x="1444698" y="1245988"/>
                  </a:cubicBezTo>
                  <a:cubicBezTo>
                    <a:pt x="646813" y="1245988"/>
                    <a:pt x="0" y="967064"/>
                    <a:pt x="0" y="6229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067212"/>
                <a:satOff val="-759"/>
                <a:lumOff val="1536"/>
                <a:alphaOff val="0"/>
              </a:schemeClr>
            </a:fillRef>
            <a:effectRef idx="1">
              <a:schemeClr val="accent4">
                <a:hueOff val="3067212"/>
                <a:satOff val="-759"/>
                <a:lumOff val="153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43462" tIns="202791" rIns="443462" bIns="202791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профессиональной компетенции педагогов</a:t>
              </a: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 rot="4628571">
              <a:off x="7139314" y="3286062"/>
              <a:ext cx="319573" cy="420520"/>
            </a:xfrm>
            <a:custGeom>
              <a:avLst/>
              <a:gdLst>
                <a:gd name="connsiteX0" fmla="*/ 0 w 319573"/>
                <a:gd name="connsiteY0" fmla="*/ 84104 h 420520"/>
                <a:gd name="connsiteX1" fmla="*/ 159787 w 319573"/>
                <a:gd name="connsiteY1" fmla="*/ 84104 h 420520"/>
                <a:gd name="connsiteX2" fmla="*/ 159787 w 319573"/>
                <a:gd name="connsiteY2" fmla="*/ 0 h 420520"/>
                <a:gd name="connsiteX3" fmla="*/ 319573 w 319573"/>
                <a:gd name="connsiteY3" fmla="*/ 210260 h 420520"/>
                <a:gd name="connsiteX4" fmla="*/ 159787 w 319573"/>
                <a:gd name="connsiteY4" fmla="*/ 420520 h 420520"/>
                <a:gd name="connsiteX5" fmla="*/ 159787 w 319573"/>
                <a:gd name="connsiteY5" fmla="*/ 336416 h 420520"/>
                <a:gd name="connsiteX6" fmla="*/ 0 w 319573"/>
                <a:gd name="connsiteY6" fmla="*/ 336416 h 420520"/>
                <a:gd name="connsiteX7" fmla="*/ 0 w 319573"/>
                <a:gd name="connsiteY7" fmla="*/ 84104 h 4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73" h="420520">
                  <a:moveTo>
                    <a:pt x="0" y="84104"/>
                  </a:moveTo>
                  <a:lnTo>
                    <a:pt x="159787" y="84104"/>
                  </a:lnTo>
                  <a:lnTo>
                    <a:pt x="159787" y="0"/>
                  </a:lnTo>
                  <a:lnTo>
                    <a:pt x="319573" y="210260"/>
                  </a:lnTo>
                  <a:lnTo>
                    <a:pt x="159787" y="420520"/>
                  </a:lnTo>
                  <a:lnTo>
                    <a:pt x="159787" y="336416"/>
                  </a:lnTo>
                  <a:lnTo>
                    <a:pt x="0" y="336416"/>
                  </a:lnTo>
                  <a:lnTo>
                    <a:pt x="0" y="8410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067212"/>
                <a:satOff val="-759"/>
                <a:lumOff val="1536"/>
                <a:alphaOff val="0"/>
              </a:schemeClr>
            </a:fillRef>
            <a:effectRef idx="1">
              <a:schemeClr val="accent4">
                <a:hueOff val="3067212"/>
                <a:satOff val="-759"/>
                <a:lumOff val="153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-1" tIns="84103" rIns="95872" bIns="84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>
                <a:solidFill>
                  <a:prstClr val="black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5861753" y="3551065"/>
              <a:ext cx="2598585" cy="1103795"/>
            </a:xfrm>
            <a:custGeom>
              <a:avLst/>
              <a:gdLst>
                <a:gd name="connsiteX0" fmla="*/ 0 w 2440242"/>
                <a:gd name="connsiteY0" fmla="*/ 622994 h 1245988"/>
                <a:gd name="connsiteX1" fmla="*/ 1220121 w 2440242"/>
                <a:gd name="connsiteY1" fmla="*/ 0 h 1245988"/>
                <a:gd name="connsiteX2" fmla="*/ 2440242 w 2440242"/>
                <a:gd name="connsiteY2" fmla="*/ 622994 h 1245988"/>
                <a:gd name="connsiteX3" fmla="*/ 1220121 w 2440242"/>
                <a:gd name="connsiteY3" fmla="*/ 1245988 h 1245988"/>
                <a:gd name="connsiteX4" fmla="*/ 0 w 2440242"/>
                <a:gd name="connsiteY4" fmla="*/ 622994 h 124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0242" h="1245988">
                  <a:moveTo>
                    <a:pt x="0" y="622994"/>
                  </a:moveTo>
                  <a:cubicBezTo>
                    <a:pt x="0" y="278924"/>
                    <a:pt x="546267" y="0"/>
                    <a:pt x="1220121" y="0"/>
                  </a:cubicBezTo>
                  <a:cubicBezTo>
                    <a:pt x="1893975" y="0"/>
                    <a:pt x="2440242" y="278924"/>
                    <a:pt x="2440242" y="622994"/>
                  </a:cubicBezTo>
                  <a:cubicBezTo>
                    <a:pt x="2440242" y="967064"/>
                    <a:pt x="1893975" y="1245988"/>
                    <a:pt x="1220121" y="1245988"/>
                  </a:cubicBezTo>
                  <a:cubicBezTo>
                    <a:pt x="546267" y="1245988"/>
                    <a:pt x="0" y="967064"/>
                    <a:pt x="0" y="6229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134423"/>
                <a:satOff val="-1518"/>
                <a:lumOff val="3072"/>
                <a:alphaOff val="0"/>
              </a:schemeClr>
            </a:fillRef>
            <a:effectRef idx="1">
              <a:schemeClr val="accent4">
                <a:hueOff val="6134423"/>
                <a:satOff val="-1518"/>
                <a:lumOff val="307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377685" tIns="202791" rIns="377685" bIns="202791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Расширение сети социальных партнеров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 rot="18514286">
              <a:off x="7070505" y="4771969"/>
              <a:ext cx="411808" cy="351481"/>
            </a:xfrm>
            <a:custGeom>
              <a:avLst/>
              <a:gdLst>
                <a:gd name="connsiteX0" fmla="*/ 0 w 204225"/>
                <a:gd name="connsiteY0" fmla="*/ 84104 h 420520"/>
                <a:gd name="connsiteX1" fmla="*/ 102113 w 204225"/>
                <a:gd name="connsiteY1" fmla="*/ 84104 h 420520"/>
                <a:gd name="connsiteX2" fmla="*/ 102113 w 204225"/>
                <a:gd name="connsiteY2" fmla="*/ 0 h 420520"/>
                <a:gd name="connsiteX3" fmla="*/ 204225 w 204225"/>
                <a:gd name="connsiteY3" fmla="*/ 210260 h 420520"/>
                <a:gd name="connsiteX4" fmla="*/ 102113 w 204225"/>
                <a:gd name="connsiteY4" fmla="*/ 420520 h 420520"/>
                <a:gd name="connsiteX5" fmla="*/ 102113 w 204225"/>
                <a:gd name="connsiteY5" fmla="*/ 336416 h 420520"/>
                <a:gd name="connsiteX6" fmla="*/ 0 w 204225"/>
                <a:gd name="connsiteY6" fmla="*/ 336416 h 420520"/>
                <a:gd name="connsiteX7" fmla="*/ 0 w 204225"/>
                <a:gd name="connsiteY7" fmla="*/ 84104 h 4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25" h="420520">
                  <a:moveTo>
                    <a:pt x="204224" y="336416"/>
                  </a:moveTo>
                  <a:lnTo>
                    <a:pt x="102112" y="336416"/>
                  </a:lnTo>
                  <a:lnTo>
                    <a:pt x="102112" y="420520"/>
                  </a:lnTo>
                  <a:lnTo>
                    <a:pt x="1" y="210260"/>
                  </a:lnTo>
                  <a:lnTo>
                    <a:pt x="102112" y="0"/>
                  </a:lnTo>
                  <a:lnTo>
                    <a:pt x="102112" y="84104"/>
                  </a:lnTo>
                  <a:lnTo>
                    <a:pt x="204224" y="84104"/>
                  </a:lnTo>
                  <a:lnTo>
                    <a:pt x="204224" y="33641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134423"/>
                <a:satOff val="-1518"/>
                <a:lumOff val="3072"/>
                <a:alphaOff val="0"/>
              </a:schemeClr>
            </a:fillRef>
            <a:effectRef idx="1">
              <a:schemeClr val="accent4">
                <a:hueOff val="6134423"/>
                <a:satOff val="-1518"/>
                <a:lumOff val="307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1266" tIns="84103" rIns="1" bIns="84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>
                <a:solidFill>
                  <a:prstClr val="black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208289" y="5140039"/>
              <a:ext cx="2879799" cy="1313297"/>
            </a:xfrm>
            <a:custGeom>
              <a:avLst/>
              <a:gdLst>
                <a:gd name="connsiteX0" fmla="*/ 0 w 2778241"/>
                <a:gd name="connsiteY0" fmla="*/ 622994 h 1245988"/>
                <a:gd name="connsiteX1" fmla="*/ 1389121 w 2778241"/>
                <a:gd name="connsiteY1" fmla="*/ 0 h 1245988"/>
                <a:gd name="connsiteX2" fmla="*/ 2778242 w 2778241"/>
                <a:gd name="connsiteY2" fmla="*/ 622994 h 1245988"/>
                <a:gd name="connsiteX3" fmla="*/ 1389121 w 2778241"/>
                <a:gd name="connsiteY3" fmla="*/ 1245988 h 1245988"/>
                <a:gd name="connsiteX4" fmla="*/ 0 w 2778241"/>
                <a:gd name="connsiteY4" fmla="*/ 622994 h 124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8241" h="1245988">
                  <a:moveTo>
                    <a:pt x="0" y="622994"/>
                  </a:moveTo>
                  <a:cubicBezTo>
                    <a:pt x="0" y="278924"/>
                    <a:pt x="621931" y="0"/>
                    <a:pt x="1389121" y="0"/>
                  </a:cubicBezTo>
                  <a:cubicBezTo>
                    <a:pt x="2156311" y="0"/>
                    <a:pt x="2778242" y="278924"/>
                    <a:pt x="2778242" y="622994"/>
                  </a:cubicBezTo>
                  <a:cubicBezTo>
                    <a:pt x="2778242" y="967064"/>
                    <a:pt x="2156311" y="1245988"/>
                    <a:pt x="1389121" y="1245988"/>
                  </a:cubicBezTo>
                  <a:cubicBezTo>
                    <a:pt x="621931" y="1245988"/>
                    <a:pt x="0" y="967064"/>
                    <a:pt x="0" y="6229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201635"/>
                <a:satOff val="-2277"/>
                <a:lumOff val="4608"/>
                <a:alphaOff val="0"/>
              </a:schemeClr>
            </a:fillRef>
            <a:effectRef idx="1">
              <a:schemeClr val="accent4">
                <a:hueOff val="9201635"/>
                <a:satOff val="-2277"/>
                <a:lumOff val="460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27184" tIns="202791" rIns="427184" bIns="202791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толерантного отношения общества к детям с ОВЗ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4669403" y="5552772"/>
              <a:ext cx="534205" cy="420520"/>
            </a:xfrm>
            <a:custGeom>
              <a:avLst/>
              <a:gdLst>
                <a:gd name="connsiteX0" fmla="*/ 0 w 534205"/>
                <a:gd name="connsiteY0" fmla="*/ 84104 h 420520"/>
                <a:gd name="connsiteX1" fmla="*/ 323945 w 534205"/>
                <a:gd name="connsiteY1" fmla="*/ 84104 h 420520"/>
                <a:gd name="connsiteX2" fmla="*/ 323945 w 534205"/>
                <a:gd name="connsiteY2" fmla="*/ 0 h 420520"/>
                <a:gd name="connsiteX3" fmla="*/ 534205 w 534205"/>
                <a:gd name="connsiteY3" fmla="*/ 210260 h 420520"/>
                <a:gd name="connsiteX4" fmla="*/ 323945 w 534205"/>
                <a:gd name="connsiteY4" fmla="*/ 420520 h 420520"/>
                <a:gd name="connsiteX5" fmla="*/ 323945 w 534205"/>
                <a:gd name="connsiteY5" fmla="*/ 336416 h 420520"/>
                <a:gd name="connsiteX6" fmla="*/ 0 w 534205"/>
                <a:gd name="connsiteY6" fmla="*/ 336416 h 420520"/>
                <a:gd name="connsiteX7" fmla="*/ 0 w 534205"/>
                <a:gd name="connsiteY7" fmla="*/ 84104 h 4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205" h="420520">
                  <a:moveTo>
                    <a:pt x="0" y="84104"/>
                  </a:moveTo>
                  <a:lnTo>
                    <a:pt x="323945" y="84104"/>
                  </a:lnTo>
                  <a:lnTo>
                    <a:pt x="323945" y="0"/>
                  </a:lnTo>
                  <a:lnTo>
                    <a:pt x="534205" y="210260"/>
                  </a:lnTo>
                  <a:lnTo>
                    <a:pt x="323945" y="420520"/>
                  </a:lnTo>
                  <a:lnTo>
                    <a:pt x="323945" y="336416"/>
                  </a:lnTo>
                  <a:lnTo>
                    <a:pt x="0" y="336416"/>
                  </a:lnTo>
                  <a:lnTo>
                    <a:pt x="0" y="8410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9201635"/>
                <a:satOff val="-2277"/>
                <a:lumOff val="4608"/>
                <a:alphaOff val="0"/>
              </a:schemeClr>
            </a:fillRef>
            <a:effectRef idx="1">
              <a:schemeClr val="accent4">
                <a:hueOff val="9201635"/>
                <a:satOff val="-2277"/>
                <a:lumOff val="460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0" tIns="84104" rIns="126156" bIns="84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>
                <a:solidFill>
                  <a:prstClr val="black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626639" y="5053896"/>
              <a:ext cx="2984888" cy="1332129"/>
            </a:xfrm>
            <a:custGeom>
              <a:avLst/>
              <a:gdLst>
                <a:gd name="connsiteX0" fmla="*/ 0 w 2984888"/>
                <a:gd name="connsiteY0" fmla="*/ 622994 h 1245988"/>
                <a:gd name="connsiteX1" fmla="*/ 1492444 w 2984888"/>
                <a:gd name="connsiteY1" fmla="*/ 0 h 1245988"/>
                <a:gd name="connsiteX2" fmla="*/ 2984888 w 2984888"/>
                <a:gd name="connsiteY2" fmla="*/ 622994 h 1245988"/>
                <a:gd name="connsiteX3" fmla="*/ 1492444 w 2984888"/>
                <a:gd name="connsiteY3" fmla="*/ 1245988 h 1245988"/>
                <a:gd name="connsiteX4" fmla="*/ 0 w 2984888"/>
                <a:gd name="connsiteY4" fmla="*/ 622994 h 124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4888" h="1245988">
                  <a:moveTo>
                    <a:pt x="0" y="622994"/>
                  </a:moveTo>
                  <a:cubicBezTo>
                    <a:pt x="0" y="278924"/>
                    <a:pt x="668190" y="0"/>
                    <a:pt x="1492444" y="0"/>
                  </a:cubicBezTo>
                  <a:cubicBezTo>
                    <a:pt x="2316698" y="0"/>
                    <a:pt x="2984888" y="278924"/>
                    <a:pt x="2984888" y="622994"/>
                  </a:cubicBezTo>
                  <a:cubicBezTo>
                    <a:pt x="2984888" y="967064"/>
                    <a:pt x="2316698" y="1245988"/>
                    <a:pt x="1492444" y="1245988"/>
                  </a:cubicBezTo>
                  <a:cubicBezTo>
                    <a:pt x="668190" y="1245988"/>
                    <a:pt x="0" y="967064"/>
                    <a:pt x="0" y="6229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2268846"/>
                <a:satOff val="-3037"/>
                <a:lumOff val="6144"/>
                <a:alphaOff val="0"/>
              </a:schemeClr>
            </a:fillRef>
            <a:effectRef idx="1">
              <a:schemeClr val="accent4">
                <a:hueOff val="12268846"/>
                <a:satOff val="-3037"/>
                <a:lumOff val="614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57447" tIns="202791" rIns="457447" bIns="202791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Оценка эффективности  технологии организации образовательного пространства ДОУ для детей с ОВЗ </a:t>
              </a: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 rot="3085714">
              <a:off x="2737266" y="4715874"/>
              <a:ext cx="287878" cy="412771"/>
            </a:xfrm>
            <a:custGeom>
              <a:avLst/>
              <a:gdLst>
                <a:gd name="connsiteX0" fmla="*/ 0 w 196935"/>
                <a:gd name="connsiteY0" fmla="*/ 84104 h 420520"/>
                <a:gd name="connsiteX1" fmla="*/ 98468 w 196935"/>
                <a:gd name="connsiteY1" fmla="*/ 84104 h 420520"/>
                <a:gd name="connsiteX2" fmla="*/ 98468 w 196935"/>
                <a:gd name="connsiteY2" fmla="*/ 0 h 420520"/>
                <a:gd name="connsiteX3" fmla="*/ 196935 w 196935"/>
                <a:gd name="connsiteY3" fmla="*/ 210260 h 420520"/>
                <a:gd name="connsiteX4" fmla="*/ 98468 w 196935"/>
                <a:gd name="connsiteY4" fmla="*/ 420520 h 420520"/>
                <a:gd name="connsiteX5" fmla="*/ 98468 w 196935"/>
                <a:gd name="connsiteY5" fmla="*/ 336416 h 420520"/>
                <a:gd name="connsiteX6" fmla="*/ 0 w 196935"/>
                <a:gd name="connsiteY6" fmla="*/ 336416 h 420520"/>
                <a:gd name="connsiteX7" fmla="*/ 0 w 196935"/>
                <a:gd name="connsiteY7" fmla="*/ 84104 h 4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935" h="420520">
                  <a:moveTo>
                    <a:pt x="196934" y="336416"/>
                  </a:moveTo>
                  <a:lnTo>
                    <a:pt x="98467" y="336416"/>
                  </a:lnTo>
                  <a:lnTo>
                    <a:pt x="98467" y="420520"/>
                  </a:lnTo>
                  <a:lnTo>
                    <a:pt x="1" y="210260"/>
                  </a:lnTo>
                  <a:lnTo>
                    <a:pt x="98467" y="0"/>
                  </a:lnTo>
                  <a:lnTo>
                    <a:pt x="98467" y="84104"/>
                  </a:lnTo>
                  <a:lnTo>
                    <a:pt x="196934" y="84104"/>
                  </a:lnTo>
                  <a:lnTo>
                    <a:pt x="196934" y="33641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2268846"/>
                <a:satOff val="-3037"/>
                <a:lumOff val="6144"/>
                <a:alphaOff val="0"/>
              </a:schemeClr>
            </a:fillRef>
            <a:effectRef idx="1">
              <a:schemeClr val="accent4">
                <a:hueOff val="12268846"/>
                <a:satOff val="-3037"/>
                <a:lumOff val="6144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59080" tIns="84104" rIns="0" bIns="84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>
                <a:solidFill>
                  <a:prstClr val="black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097682" y="3534673"/>
              <a:ext cx="2598585" cy="1049634"/>
            </a:xfrm>
            <a:custGeom>
              <a:avLst/>
              <a:gdLst>
                <a:gd name="connsiteX0" fmla="*/ 0 w 2646889"/>
                <a:gd name="connsiteY0" fmla="*/ 622994 h 1245988"/>
                <a:gd name="connsiteX1" fmla="*/ 1323445 w 2646889"/>
                <a:gd name="connsiteY1" fmla="*/ 0 h 1245988"/>
                <a:gd name="connsiteX2" fmla="*/ 2646890 w 2646889"/>
                <a:gd name="connsiteY2" fmla="*/ 622994 h 1245988"/>
                <a:gd name="connsiteX3" fmla="*/ 1323445 w 2646889"/>
                <a:gd name="connsiteY3" fmla="*/ 1245988 h 1245988"/>
                <a:gd name="connsiteX4" fmla="*/ 0 w 2646889"/>
                <a:gd name="connsiteY4" fmla="*/ 622994 h 1245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6889" h="1245988">
                  <a:moveTo>
                    <a:pt x="0" y="622994"/>
                  </a:moveTo>
                  <a:cubicBezTo>
                    <a:pt x="0" y="278924"/>
                    <a:pt x="592527" y="0"/>
                    <a:pt x="1323445" y="0"/>
                  </a:cubicBezTo>
                  <a:cubicBezTo>
                    <a:pt x="2054363" y="0"/>
                    <a:pt x="2646890" y="278924"/>
                    <a:pt x="2646890" y="622994"/>
                  </a:cubicBezTo>
                  <a:cubicBezTo>
                    <a:pt x="2646890" y="967064"/>
                    <a:pt x="2054363" y="1245988"/>
                    <a:pt x="1323445" y="1245988"/>
                  </a:cubicBezTo>
                  <a:cubicBezTo>
                    <a:pt x="592527" y="1245988"/>
                    <a:pt x="0" y="967064"/>
                    <a:pt x="0" y="62299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5336058"/>
                <a:satOff val="-3796"/>
                <a:lumOff val="7680"/>
                <a:alphaOff val="0"/>
              </a:schemeClr>
            </a:fillRef>
            <a:effectRef idx="1">
              <a:schemeClr val="accent4">
                <a:hueOff val="15336058"/>
                <a:satOff val="-3796"/>
                <a:lumOff val="768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07948" tIns="202791" rIns="407948" bIns="202791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Внедрение вариативных форм инклюзивного образования</a:t>
              </a:r>
              <a:endPara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 rot="16971429">
              <a:off x="2551472" y="3128940"/>
              <a:ext cx="358741" cy="420520"/>
            </a:xfrm>
            <a:custGeom>
              <a:avLst/>
              <a:gdLst>
                <a:gd name="connsiteX0" fmla="*/ 0 w 358741"/>
                <a:gd name="connsiteY0" fmla="*/ 84104 h 420520"/>
                <a:gd name="connsiteX1" fmla="*/ 179371 w 358741"/>
                <a:gd name="connsiteY1" fmla="*/ 84104 h 420520"/>
                <a:gd name="connsiteX2" fmla="*/ 179371 w 358741"/>
                <a:gd name="connsiteY2" fmla="*/ 0 h 420520"/>
                <a:gd name="connsiteX3" fmla="*/ 358741 w 358741"/>
                <a:gd name="connsiteY3" fmla="*/ 210260 h 420520"/>
                <a:gd name="connsiteX4" fmla="*/ 179371 w 358741"/>
                <a:gd name="connsiteY4" fmla="*/ 420520 h 420520"/>
                <a:gd name="connsiteX5" fmla="*/ 179371 w 358741"/>
                <a:gd name="connsiteY5" fmla="*/ 336416 h 420520"/>
                <a:gd name="connsiteX6" fmla="*/ 0 w 358741"/>
                <a:gd name="connsiteY6" fmla="*/ 336416 h 420520"/>
                <a:gd name="connsiteX7" fmla="*/ 0 w 358741"/>
                <a:gd name="connsiteY7" fmla="*/ 84104 h 4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741" h="420520">
                  <a:moveTo>
                    <a:pt x="0" y="84104"/>
                  </a:moveTo>
                  <a:lnTo>
                    <a:pt x="179371" y="84104"/>
                  </a:lnTo>
                  <a:lnTo>
                    <a:pt x="179371" y="0"/>
                  </a:lnTo>
                  <a:lnTo>
                    <a:pt x="358741" y="210260"/>
                  </a:lnTo>
                  <a:lnTo>
                    <a:pt x="179371" y="420520"/>
                  </a:lnTo>
                  <a:lnTo>
                    <a:pt x="179371" y="336416"/>
                  </a:lnTo>
                  <a:lnTo>
                    <a:pt x="0" y="336416"/>
                  </a:lnTo>
                  <a:lnTo>
                    <a:pt x="0" y="8410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5336058"/>
                <a:satOff val="-3796"/>
                <a:lumOff val="7680"/>
                <a:alphaOff val="0"/>
              </a:schemeClr>
            </a:fillRef>
            <a:effectRef idx="1">
              <a:schemeClr val="accent4">
                <a:hueOff val="15336058"/>
                <a:satOff val="-3796"/>
                <a:lumOff val="768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-1" tIns="84104" rIns="107622" bIns="84103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>
                <a:solidFill>
                  <a:prstClr val="black"/>
                </a:solidFill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331638" y="2310123"/>
              <a:ext cx="3279889" cy="994645"/>
            </a:xfrm>
            <a:custGeom>
              <a:avLst/>
              <a:gdLst>
                <a:gd name="connsiteX0" fmla="*/ 0 w 3279889"/>
                <a:gd name="connsiteY0" fmla="*/ 548920 h 1097840"/>
                <a:gd name="connsiteX1" fmla="*/ 1639945 w 3279889"/>
                <a:gd name="connsiteY1" fmla="*/ 0 h 1097840"/>
                <a:gd name="connsiteX2" fmla="*/ 3279890 w 3279889"/>
                <a:gd name="connsiteY2" fmla="*/ 548920 h 1097840"/>
                <a:gd name="connsiteX3" fmla="*/ 1639945 w 3279889"/>
                <a:gd name="connsiteY3" fmla="*/ 1097840 h 1097840"/>
                <a:gd name="connsiteX4" fmla="*/ 0 w 3279889"/>
                <a:gd name="connsiteY4" fmla="*/ 548920 h 109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9889" h="1097840">
                  <a:moveTo>
                    <a:pt x="0" y="548920"/>
                  </a:moveTo>
                  <a:cubicBezTo>
                    <a:pt x="0" y="245760"/>
                    <a:pt x="734228" y="0"/>
                    <a:pt x="1639945" y="0"/>
                  </a:cubicBezTo>
                  <a:cubicBezTo>
                    <a:pt x="2545662" y="0"/>
                    <a:pt x="3279890" y="245760"/>
                    <a:pt x="3279890" y="548920"/>
                  </a:cubicBezTo>
                  <a:cubicBezTo>
                    <a:pt x="3279890" y="852080"/>
                    <a:pt x="2545662" y="1097840"/>
                    <a:pt x="1639945" y="1097840"/>
                  </a:cubicBezTo>
                  <a:cubicBezTo>
                    <a:pt x="734228" y="1097840"/>
                    <a:pt x="0" y="852080"/>
                    <a:pt x="0" y="548920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8403270"/>
                <a:satOff val="-4555"/>
                <a:lumOff val="9216"/>
                <a:alphaOff val="0"/>
              </a:schemeClr>
            </a:fillRef>
            <a:effectRef idx="1">
              <a:schemeClr val="accent4">
                <a:hueOff val="18403270"/>
                <a:satOff val="-4555"/>
                <a:lumOff val="921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498109" tIns="178555" rIns="498109" bIns="178555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целевых </a:t>
              </a:r>
              <a:r>
                <a:rPr lang="ru-RU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</a:t>
              </a:r>
              <a:r>
                <a:rPr lang="ru-RU" sz="1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спектов психолого-медико-педагогической поддержки</a:t>
              </a:r>
            </a:p>
          </p:txBody>
        </p:sp>
        <p:sp>
          <p:nvSpPr>
            <p:cNvPr id="35" name="Полилиния 34"/>
            <p:cNvSpPr/>
            <p:nvPr/>
          </p:nvSpPr>
          <p:spPr>
            <a:xfrm rot="13612327">
              <a:off x="6558278" y="1493504"/>
              <a:ext cx="763385" cy="647321"/>
            </a:xfrm>
            <a:custGeom>
              <a:avLst/>
              <a:gdLst>
                <a:gd name="connsiteX0" fmla="*/ 0 w 204225"/>
                <a:gd name="connsiteY0" fmla="*/ 84104 h 420520"/>
                <a:gd name="connsiteX1" fmla="*/ 102113 w 204225"/>
                <a:gd name="connsiteY1" fmla="*/ 84104 h 420520"/>
                <a:gd name="connsiteX2" fmla="*/ 102113 w 204225"/>
                <a:gd name="connsiteY2" fmla="*/ 0 h 420520"/>
                <a:gd name="connsiteX3" fmla="*/ 204225 w 204225"/>
                <a:gd name="connsiteY3" fmla="*/ 210260 h 420520"/>
                <a:gd name="connsiteX4" fmla="*/ 102113 w 204225"/>
                <a:gd name="connsiteY4" fmla="*/ 420520 h 420520"/>
                <a:gd name="connsiteX5" fmla="*/ 102113 w 204225"/>
                <a:gd name="connsiteY5" fmla="*/ 336416 h 420520"/>
                <a:gd name="connsiteX6" fmla="*/ 0 w 204225"/>
                <a:gd name="connsiteY6" fmla="*/ 336416 h 420520"/>
                <a:gd name="connsiteX7" fmla="*/ 0 w 204225"/>
                <a:gd name="connsiteY7" fmla="*/ 84104 h 4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225" h="420520">
                  <a:moveTo>
                    <a:pt x="204224" y="336416"/>
                  </a:moveTo>
                  <a:lnTo>
                    <a:pt x="102112" y="336416"/>
                  </a:lnTo>
                  <a:lnTo>
                    <a:pt x="102112" y="420520"/>
                  </a:lnTo>
                  <a:lnTo>
                    <a:pt x="1" y="210260"/>
                  </a:lnTo>
                  <a:lnTo>
                    <a:pt x="102112" y="0"/>
                  </a:lnTo>
                  <a:lnTo>
                    <a:pt x="102112" y="84104"/>
                  </a:lnTo>
                  <a:lnTo>
                    <a:pt x="204224" y="84104"/>
                  </a:lnTo>
                  <a:lnTo>
                    <a:pt x="204224" y="336416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6134423"/>
                <a:satOff val="-1518"/>
                <a:lumOff val="3072"/>
                <a:alphaOff val="0"/>
              </a:schemeClr>
            </a:fillRef>
            <a:effectRef idx="1">
              <a:schemeClr val="accent4">
                <a:hueOff val="6134423"/>
                <a:satOff val="-1518"/>
                <a:lumOff val="307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61266" tIns="84103" rIns="1" bIns="84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>
                <a:solidFill>
                  <a:prstClr val="black"/>
                </a:solidFill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 rot="7787577" flipH="1">
              <a:off x="2840574" y="1401845"/>
              <a:ext cx="566549" cy="780255"/>
            </a:xfrm>
            <a:custGeom>
              <a:avLst/>
              <a:gdLst>
                <a:gd name="connsiteX0" fmla="*/ 0 w 319573"/>
                <a:gd name="connsiteY0" fmla="*/ 84104 h 420520"/>
                <a:gd name="connsiteX1" fmla="*/ 159787 w 319573"/>
                <a:gd name="connsiteY1" fmla="*/ 84104 h 420520"/>
                <a:gd name="connsiteX2" fmla="*/ 159787 w 319573"/>
                <a:gd name="connsiteY2" fmla="*/ 0 h 420520"/>
                <a:gd name="connsiteX3" fmla="*/ 319573 w 319573"/>
                <a:gd name="connsiteY3" fmla="*/ 210260 h 420520"/>
                <a:gd name="connsiteX4" fmla="*/ 159787 w 319573"/>
                <a:gd name="connsiteY4" fmla="*/ 420520 h 420520"/>
                <a:gd name="connsiteX5" fmla="*/ 159787 w 319573"/>
                <a:gd name="connsiteY5" fmla="*/ 336416 h 420520"/>
                <a:gd name="connsiteX6" fmla="*/ 0 w 319573"/>
                <a:gd name="connsiteY6" fmla="*/ 336416 h 420520"/>
                <a:gd name="connsiteX7" fmla="*/ 0 w 319573"/>
                <a:gd name="connsiteY7" fmla="*/ 84104 h 42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573" h="420520">
                  <a:moveTo>
                    <a:pt x="0" y="84104"/>
                  </a:moveTo>
                  <a:lnTo>
                    <a:pt x="159787" y="84104"/>
                  </a:lnTo>
                  <a:lnTo>
                    <a:pt x="159787" y="0"/>
                  </a:lnTo>
                  <a:lnTo>
                    <a:pt x="319573" y="210260"/>
                  </a:lnTo>
                  <a:lnTo>
                    <a:pt x="159787" y="420520"/>
                  </a:lnTo>
                  <a:lnTo>
                    <a:pt x="159787" y="336416"/>
                  </a:lnTo>
                  <a:lnTo>
                    <a:pt x="0" y="336416"/>
                  </a:lnTo>
                  <a:lnTo>
                    <a:pt x="0" y="84104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3067212"/>
                <a:satOff val="-759"/>
                <a:lumOff val="1536"/>
                <a:alphaOff val="0"/>
              </a:schemeClr>
            </a:fillRef>
            <a:effectRef idx="1">
              <a:schemeClr val="accent4">
                <a:hueOff val="3067212"/>
                <a:satOff val="-759"/>
                <a:lumOff val="153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-1" tIns="84103" rIns="95872" bIns="84104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200">
                <a:solidFill>
                  <a:prstClr val="black"/>
                </a:solidFill>
              </a:endParaRPr>
            </a:p>
          </p:txBody>
        </p:sp>
      </p:grpSp>
      <p:pic>
        <p:nvPicPr>
          <p:cNvPr id="29" name="Рисунок 6" descr="G:\IMG_0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55" y="2975760"/>
            <a:ext cx="2681665" cy="2325448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692150"/>
            <a:ext cx="8640960" cy="90805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инновационного проекта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1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модели инклюзивного образования детей 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 в условиях детского сада комбинированного вида, обеспечивающей непрерывность, преемственность и вариативность инклюзивного процесса в различные возрастные периоды развития детей с ОВЗ, детей-инвалидов, совершенствование организации и содержания деятельности с учетом категории детей с ОВЗ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248472" cy="26642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 descr="C:\Desktop\IMG_3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944491"/>
            <a:ext cx="4464496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1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125113" cy="9244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 реализации проекта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484784"/>
            <a:ext cx="2952328" cy="9361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 подготовительный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сентябрь 2014- январь 2015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484784"/>
            <a:ext cx="2736304" cy="9361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2015-февраль2018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484784"/>
            <a:ext cx="2736304" cy="9361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Итоговый/аналитический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 2018-май 2018</a:t>
            </a:r>
            <a:endParaRPr lang="ru-RU" sz="16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637674" y="2492896"/>
            <a:ext cx="0" cy="184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2492896"/>
            <a:ext cx="0" cy="2237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452320" y="2492896"/>
            <a:ext cx="0" cy="2237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07504" y="2716653"/>
            <a:ext cx="2952328" cy="40967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рабочей группы.</a:t>
            </a:r>
          </a:p>
          <a:p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проекта.</a:t>
            </a:r>
          </a:p>
          <a:p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создание нормативно-правовых документов и локальных актов.</a:t>
            </a:r>
          </a:p>
          <a:p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инклюзивного образования в стране, крае, городе.</a:t>
            </a:r>
          </a:p>
          <a:p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кадрового потенциала.</a:t>
            </a:r>
          </a:p>
          <a:p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материально-технической базы учреждения.</a:t>
            </a:r>
          </a:p>
          <a:p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материально-технической базы учреждения.</a:t>
            </a:r>
          </a:p>
          <a:p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Составления плана развития</a:t>
            </a: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5856" y="2716653"/>
            <a:ext cx="2664296" cy="40967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групп компенсирующей направленности.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групп ГКП «Особый ребенок».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уровня подготовки педагогов.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ранней помощи.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«Ресурсного центра».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волонтерского движения «Добровольцы –детям» 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«Виртуальный детский сад»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своих достижений.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8184" y="2716653"/>
            <a:ext cx="2664296" cy="409672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достижений цели и решения задач, обозначенных в инновационном проекте. Определение перспективы развития инновационной деятельности. Транслирование педагогического опыта </a:t>
            </a:r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1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инклюзивному образованию.</a:t>
            </a:r>
          </a:p>
          <a:p>
            <a:pPr algn="ctr"/>
            <a:endParaRPr lang="ru-RU" sz="14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2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344" y="260648"/>
            <a:ext cx="7125113" cy="924475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Промежуточные результаты реализации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484784"/>
            <a:ext cx="4464496" cy="72008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инновационной деятельности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000" y="2538238"/>
            <a:ext cx="1636688" cy="22589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количество групп компенсирующей направленности увеличилось на 30%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552352"/>
            <a:ext cx="1440160" cy="2244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количество детей с ОВЗ включенных в инклюзивную практику  на 27,3%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538238"/>
            <a:ext cx="1584176" cy="22589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Расширена работа консультативно-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пункта по направлению оказанию ранней помощи детям от 1 до 3х лет.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538238"/>
            <a:ext cx="1296144" cy="225891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ДОУ в государственной программе Краснодар-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края «Доступная среда»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67586" y="2552352"/>
            <a:ext cx="1100758" cy="224479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2014 года   на 40%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расширена сеть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социаль-ных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партнеров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40352" y="2552353"/>
            <a:ext cx="1274440" cy="224479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Запущена в работу модель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Тьюторское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сопровождение в  детей с ОВЗ»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661248"/>
            <a:ext cx="259228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Виртуального детского сада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5661248"/>
            <a:ext cx="252028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«Ресурсного центра».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48" y="5661248"/>
            <a:ext cx="2736304" cy="1083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волонтерского движения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Добровольцы-детям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3" idx="1"/>
          </p:cNvCxnSpPr>
          <p:nvPr/>
        </p:nvCxnSpPr>
        <p:spPr>
          <a:xfrm flipH="1">
            <a:off x="1238722" y="1844824"/>
            <a:ext cx="1029022" cy="6884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771800" y="2199927"/>
            <a:ext cx="0" cy="3383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6" idx="0"/>
          </p:cNvCxnSpPr>
          <p:nvPr/>
        </p:nvCxnSpPr>
        <p:spPr>
          <a:xfrm>
            <a:off x="4211960" y="2204864"/>
            <a:ext cx="0" cy="33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7" idx="0"/>
          </p:cNvCxnSpPr>
          <p:nvPr/>
        </p:nvCxnSpPr>
        <p:spPr>
          <a:xfrm>
            <a:off x="5796136" y="2199927"/>
            <a:ext cx="0" cy="3383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724444" y="2204864"/>
            <a:ext cx="0" cy="3376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9" idx="0"/>
          </p:cNvCxnSpPr>
          <p:nvPr/>
        </p:nvCxnSpPr>
        <p:spPr>
          <a:xfrm>
            <a:off x="6732240" y="1847131"/>
            <a:ext cx="1645332" cy="705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2771800" y="4941168"/>
            <a:ext cx="39604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проектов,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1475656" y="5373216"/>
            <a:ext cx="129614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804248" y="5373216"/>
            <a:ext cx="108012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4752020" y="5517232"/>
            <a:ext cx="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54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2493</TotalTime>
  <Words>794</Words>
  <Application>Microsoft Office PowerPoint</Application>
  <PresentationFormat>Экран (4:3)</PresentationFormat>
  <Paragraphs>161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  Муниципальное дошкольное образовательное бюджетное учреждения детский сад комбинированного вида №125 г. Сочи  Инновационный проект «Модель инклюзивного образования для детей с ограниченными возможностями здоровья в условиях детского сада комбинированного вида »  </vt:lpstr>
      <vt:lpstr>Структура групп</vt:lpstr>
      <vt:lpstr>     Контингент образовательного комплекса  Всего 270 детей.   Соотношение: 55% (с ОВЗ) и 45% (без ОВЗ).  На 01.11.2017 г.  -  23 ребенка-инвалида . Общеразвивающие группы – 122  ребенка  (из них 3 инвалида). Группы компенсирующей  направленности – 148  ребенка  (из них 12 инвалидов). ГКП «Особый ребенок»  - 10 детей (из них 8 инвалидов).</vt:lpstr>
      <vt:lpstr>Цель внедрения инновационного проекта</vt:lpstr>
      <vt:lpstr>Гипотеза инновационной деятельности</vt:lpstr>
      <vt:lpstr>Презентация PowerPoint</vt:lpstr>
      <vt:lpstr>Основная идея инновационного проекта </vt:lpstr>
      <vt:lpstr>Механизмы  реализации проекта</vt:lpstr>
      <vt:lpstr>Промежуточные результаты реализации проекта</vt:lpstr>
      <vt:lpstr>Целевые критерии и  показатели эффективности роста</vt:lpstr>
      <vt:lpstr>Целевые критерии и  показатели эффективности роста</vt:lpstr>
      <vt:lpstr>Презентация PowerPoint</vt:lpstr>
      <vt:lpstr>Практическая значимость</vt:lpstr>
      <vt:lpstr>Перспективы развития инновации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детский сад комбинированного вида  №125 г.Сочи</dc:title>
  <dc:creator>User</dc:creator>
  <cp:lastModifiedBy>User</cp:lastModifiedBy>
  <cp:revision>199</cp:revision>
  <cp:lastPrinted>2017-11-13T08:05:03Z</cp:lastPrinted>
  <dcterms:created xsi:type="dcterms:W3CDTF">2017-06-07T10:59:38Z</dcterms:created>
  <dcterms:modified xsi:type="dcterms:W3CDTF">2017-11-13T09:34:19Z</dcterms:modified>
</cp:coreProperties>
</file>